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9" r:id="rId2"/>
    <p:sldId id="294" r:id="rId3"/>
    <p:sldId id="314" r:id="rId4"/>
    <p:sldId id="313" r:id="rId5"/>
    <p:sldId id="315" r:id="rId6"/>
    <p:sldId id="316" r:id="rId7"/>
    <p:sldId id="317" r:id="rId8"/>
    <p:sldId id="295" r:id="rId9"/>
    <p:sldId id="296" r:id="rId10"/>
    <p:sldId id="302" r:id="rId11"/>
    <p:sldId id="30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1686" y="-2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3E988D-DB95-474E-89F1-7A78DB9AD0E7}" type="datetimeFigureOut">
              <a:rPr lang="en-US" smtClean="0"/>
              <a:pPr/>
              <a:t>4/19/2023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A1E860-A4D3-41AC-AA2F-21086F2E5D51}" type="slidenum">
              <a:rPr lang="en-US" smtClean="0"/>
              <a:pPr/>
              <a:t>‹#›</a:t>
            </a:fld>
            <a:endParaRPr lang="en-US"/>
          </a:p>
        </p:txBody>
      </p:sp>
    </p:spTree>
    <p:extLst>
      <p:ext uri="{BB962C8B-B14F-4D97-AF65-F5344CB8AC3E}">
        <p14:creationId xmlns:p14="http://schemas.microsoft.com/office/powerpoint/2010/main" val="3746790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2150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21508" name="Rectangle 4"/>
          <p:cNvSpPr>
            <a:spLocks noGrp="1" noChangeArrowheads="1"/>
          </p:cNvSpPr>
          <p:nvPr>
            <p:ph type="dt" sz="half" idx="2"/>
          </p:nvPr>
        </p:nvSpPr>
        <p:spPr/>
        <p:txBody>
          <a:bodyPr/>
          <a:lstStyle>
            <a:lvl1pPr>
              <a:defRPr/>
            </a:lvl1pPr>
          </a:lstStyle>
          <a:p>
            <a:fld id="{343AF26A-75EA-4957-A4A5-7EA3F515B995}" type="datetime1">
              <a:rPr lang="en-US" altLang="en-US" smtClean="0"/>
              <a:pPr/>
              <a:t>4/19/2023</a:t>
            </a:fld>
            <a:endParaRPr lang="en-US" altLang="en-US"/>
          </a:p>
        </p:txBody>
      </p:sp>
      <p:sp>
        <p:nvSpPr>
          <p:cNvPr id="21509" name="Rectangle 5"/>
          <p:cNvSpPr>
            <a:spLocks noGrp="1" noChangeArrowheads="1"/>
          </p:cNvSpPr>
          <p:nvPr>
            <p:ph type="ftr" sz="quarter" idx="3"/>
          </p:nvPr>
        </p:nvSpPr>
        <p:spPr>
          <a:xfrm>
            <a:off x="3124200" y="6243638"/>
            <a:ext cx="2895600" cy="457200"/>
          </a:xfrm>
        </p:spPr>
        <p:txBody>
          <a:bodyPr/>
          <a:lstStyle>
            <a:lvl1pPr>
              <a:defRPr/>
            </a:lvl1pPr>
          </a:lstStyle>
          <a:p>
            <a:r>
              <a:rPr lang="en-US" altLang="en-US"/>
              <a:t>Health Information management PST_5</a:t>
            </a:r>
          </a:p>
        </p:txBody>
      </p:sp>
      <p:sp>
        <p:nvSpPr>
          <p:cNvPr id="21510" name="Rectangle 6"/>
          <p:cNvSpPr>
            <a:spLocks noGrp="1" noChangeArrowheads="1"/>
          </p:cNvSpPr>
          <p:nvPr>
            <p:ph type="sldNum" sz="quarter" idx="4"/>
          </p:nvPr>
        </p:nvSpPr>
        <p:spPr/>
        <p:txBody>
          <a:bodyPr/>
          <a:lstStyle>
            <a:lvl1pPr>
              <a:defRPr/>
            </a:lvl1pPr>
          </a:lstStyle>
          <a:p>
            <a:fld id="{9E98A69A-4FCE-4CAE-877C-B6B773BFCF13}" type="slidenum">
              <a:rPr lang="en-US" altLang="en-US"/>
              <a:pPr/>
              <a:t>‹#›</a:t>
            </a:fld>
            <a:endParaRPr lang="en-US" altLang="en-US"/>
          </a:p>
        </p:txBody>
      </p:sp>
      <p:sp>
        <p:nvSpPr>
          <p:cNvPr id="21511"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21512"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EEBE296-2ABD-470A-BF20-82DE4A72EFE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a:t>Health Information management PST_5</a:t>
            </a:r>
          </a:p>
        </p:txBody>
      </p:sp>
      <p:sp>
        <p:nvSpPr>
          <p:cNvPr id="6" name="Slide Number Placeholder 5"/>
          <p:cNvSpPr>
            <a:spLocks noGrp="1"/>
          </p:cNvSpPr>
          <p:nvPr>
            <p:ph type="sldNum" sz="quarter" idx="12"/>
          </p:nvPr>
        </p:nvSpPr>
        <p:spPr/>
        <p:txBody>
          <a:bodyPr/>
          <a:lstStyle>
            <a:lvl1pPr>
              <a:defRPr/>
            </a:lvl1pPr>
          </a:lstStyle>
          <a:p>
            <a:fld id="{146D3A95-17AB-446B-A2A4-2EFB3520748D}"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611EA50-638B-468A-8D54-D5502FCB10EF}"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a:t>Health Information management PST_5</a:t>
            </a:r>
          </a:p>
        </p:txBody>
      </p:sp>
      <p:sp>
        <p:nvSpPr>
          <p:cNvPr id="6" name="Slide Number Placeholder 5"/>
          <p:cNvSpPr>
            <a:spLocks noGrp="1"/>
          </p:cNvSpPr>
          <p:nvPr>
            <p:ph type="sldNum" sz="quarter" idx="12"/>
          </p:nvPr>
        </p:nvSpPr>
        <p:spPr/>
        <p:txBody>
          <a:bodyPr/>
          <a:lstStyle>
            <a:lvl1pPr>
              <a:defRPr/>
            </a:lvl1pPr>
          </a:lstStyle>
          <a:p>
            <a:fld id="{93B4D375-2248-41B2-A4FB-E4A77D8FEB85}"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a:t>Health Information management PST_5</a:t>
            </a:r>
          </a:p>
        </p:txBody>
      </p:sp>
      <p:sp>
        <p:nvSpPr>
          <p:cNvPr id="6" name="Slide Number Placeholder 5"/>
          <p:cNvSpPr>
            <a:spLocks noGrp="1"/>
          </p:cNvSpPr>
          <p:nvPr>
            <p:ph type="sldNum" sz="quarter" idx="12"/>
          </p:nvPr>
        </p:nvSpPr>
        <p:spPr/>
        <p:txBody>
          <a:bodyPr/>
          <a:lstStyle>
            <a:lvl1pPr>
              <a:defRPr/>
            </a:lvl1pPr>
          </a:lstStyle>
          <a:p>
            <a:fld id="{599CE0A6-74C4-4DED-9B70-1CAB7570F351}"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BF6F4263-6560-46CB-8539-766753DFE792}"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a:t>Health Information management PST_5</a:t>
            </a:r>
          </a:p>
        </p:txBody>
      </p:sp>
      <p:sp>
        <p:nvSpPr>
          <p:cNvPr id="6" name="Slide Number Placeholder 5"/>
          <p:cNvSpPr>
            <a:spLocks noGrp="1"/>
          </p:cNvSpPr>
          <p:nvPr>
            <p:ph type="sldNum" sz="quarter" idx="12"/>
          </p:nvPr>
        </p:nvSpPr>
        <p:spPr/>
        <p:txBody>
          <a:bodyPr/>
          <a:lstStyle>
            <a:lvl1pPr>
              <a:defRPr/>
            </a:lvl1pPr>
          </a:lstStyle>
          <a:p>
            <a:fld id="{FBD548D7-2E99-4BE1-8474-C532EEC73073}"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FE141307-9F87-4464-B509-6E5C076D3308}" type="datetime1">
              <a:rPr lang="en-US" altLang="en-US" smtClean="0"/>
              <a:pPr/>
              <a:t>4/19/2023</a:t>
            </a:fld>
            <a:endParaRPr lang="en-US" altLang="en-US"/>
          </a:p>
        </p:txBody>
      </p:sp>
      <p:sp>
        <p:nvSpPr>
          <p:cNvPr id="6" name="Footer Placeholder 5"/>
          <p:cNvSpPr>
            <a:spLocks noGrp="1"/>
          </p:cNvSpPr>
          <p:nvPr>
            <p:ph type="ftr" sz="quarter" idx="11"/>
          </p:nvPr>
        </p:nvSpPr>
        <p:spPr/>
        <p:txBody>
          <a:bodyPr/>
          <a:lstStyle>
            <a:lvl1pPr>
              <a:defRPr/>
            </a:lvl1pPr>
          </a:lstStyle>
          <a:p>
            <a:r>
              <a:rPr lang="en-US" altLang="en-US"/>
              <a:t>Health Information management PST_5</a:t>
            </a:r>
          </a:p>
        </p:txBody>
      </p:sp>
      <p:sp>
        <p:nvSpPr>
          <p:cNvPr id="7" name="Slide Number Placeholder 6"/>
          <p:cNvSpPr>
            <a:spLocks noGrp="1"/>
          </p:cNvSpPr>
          <p:nvPr>
            <p:ph type="sldNum" sz="quarter" idx="12"/>
          </p:nvPr>
        </p:nvSpPr>
        <p:spPr/>
        <p:txBody>
          <a:bodyPr/>
          <a:lstStyle>
            <a:lvl1pPr>
              <a:defRPr/>
            </a:lvl1pPr>
          </a:lstStyle>
          <a:p>
            <a:fld id="{59C70294-DB7B-42C4-9B41-8E343FF27940}"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59C8FC9B-EA7E-42EB-A74D-C909A9459349}" type="datetime1">
              <a:rPr lang="en-US" altLang="en-US" smtClean="0"/>
              <a:pPr/>
              <a:t>4/19/2023</a:t>
            </a:fld>
            <a:endParaRPr lang="en-US" altLang="en-US"/>
          </a:p>
        </p:txBody>
      </p:sp>
      <p:sp>
        <p:nvSpPr>
          <p:cNvPr id="8" name="Footer Placeholder 7"/>
          <p:cNvSpPr>
            <a:spLocks noGrp="1"/>
          </p:cNvSpPr>
          <p:nvPr>
            <p:ph type="ftr" sz="quarter" idx="11"/>
          </p:nvPr>
        </p:nvSpPr>
        <p:spPr/>
        <p:txBody>
          <a:bodyPr/>
          <a:lstStyle>
            <a:lvl1pPr>
              <a:defRPr/>
            </a:lvl1pPr>
          </a:lstStyle>
          <a:p>
            <a:r>
              <a:rPr lang="en-US" altLang="en-US"/>
              <a:t>Health Information management PST_5</a:t>
            </a:r>
          </a:p>
        </p:txBody>
      </p:sp>
      <p:sp>
        <p:nvSpPr>
          <p:cNvPr id="9" name="Slide Number Placeholder 8"/>
          <p:cNvSpPr>
            <a:spLocks noGrp="1"/>
          </p:cNvSpPr>
          <p:nvPr>
            <p:ph type="sldNum" sz="quarter" idx="12"/>
          </p:nvPr>
        </p:nvSpPr>
        <p:spPr/>
        <p:txBody>
          <a:bodyPr/>
          <a:lstStyle>
            <a:lvl1pPr>
              <a:defRPr/>
            </a:lvl1pPr>
          </a:lstStyle>
          <a:p>
            <a:fld id="{54022B01-2EB0-4374-8EBC-4694356BE3E2}"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28E46CD3-BA50-4B10-AB5B-3DDB6B62B276}" type="datetime1">
              <a:rPr lang="en-US" altLang="en-US" smtClean="0"/>
              <a:pPr/>
              <a:t>4/19/2023</a:t>
            </a:fld>
            <a:endParaRPr lang="en-US" altLang="en-US"/>
          </a:p>
        </p:txBody>
      </p:sp>
      <p:sp>
        <p:nvSpPr>
          <p:cNvPr id="4" name="Footer Placeholder 3"/>
          <p:cNvSpPr>
            <a:spLocks noGrp="1"/>
          </p:cNvSpPr>
          <p:nvPr>
            <p:ph type="ftr" sz="quarter" idx="11"/>
          </p:nvPr>
        </p:nvSpPr>
        <p:spPr/>
        <p:txBody>
          <a:bodyPr/>
          <a:lstStyle>
            <a:lvl1pPr>
              <a:defRPr/>
            </a:lvl1pPr>
          </a:lstStyle>
          <a:p>
            <a:r>
              <a:rPr lang="en-US" altLang="en-US"/>
              <a:t>Health Information management PST_5</a:t>
            </a:r>
          </a:p>
        </p:txBody>
      </p:sp>
      <p:sp>
        <p:nvSpPr>
          <p:cNvPr id="5" name="Slide Number Placeholder 4"/>
          <p:cNvSpPr>
            <a:spLocks noGrp="1"/>
          </p:cNvSpPr>
          <p:nvPr>
            <p:ph type="sldNum" sz="quarter" idx="12"/>
          </p:nvPr>
        </p:nvSpPr>
        <p:spPr/>
        <p:txBody>
          <a:bodyPr/>
          <a:lstStyle>
            <a:lvl1pPr>
              <a:defRPr/>
            </a:lvl1pPr>
          </a:lstStyle>
          <a:p>
            <a:fld id="{75EF1CB2-9AB8-4D7D-A9B4-46AE233B4A02}"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816636C6-47F3-4408-9764-75CE649344A9}" type="datetime1">
              <a:rPr lang="en-US" altLang="en-US" smtClean="0"/>
              <a:pPr/>
              <a:t>4/19/2023</a:t>
            </a:fld>
            <a:endParaRPr lang="en-US" altLang="en-US"/>
          </a:p>
        </p:txBody>
      </p:sp>
      <p:sp>
        <p:nvSpPr>
          <p:cNvPr id="3" name="Footer Placeholder 2"/>
          <p:cNvSpPr>
            <a:spLocks noGrp="1"/>
          </p:cNvSpPr>
          <p:nvPr>
            <p:ph type="ftr" sz="quarter" idx="11"/>
          </p:nvPr>
        </p:nvSpPr>
        <p:spPr/>
        <p:txBody>
          <a:bodyPr/>
          <a:lstStyle>
            <a:lvl1pPr>
              <a:defRPr/>
            </a:lvl1pPr>
          </a:lstStyle>
          <a:p>
            <a:r>
              <a:rPr lang="en-US" altLang="en-US"/>
              <a:t>Health Information management PST_5</a:t>
            </a:r>
          </a:p>
        </p:txBody>
      </p:sp>
      <p:sp>
        <p:nvSpPr>
          <p:cNvPr id="4" name="Slide Number Placeholder 3"/>
          <p:cNvSpPr>
            <a:spLocks noGrp="1"/>
          </p:cNvSpPr>
          <p:nvPr>
            <p:ph type="sldNum" sz="quarter" idx="12"/>
          </p:nvPr>
        </p:nvSpPr>
        <p:spPr/>
        <p:txBody>
          <a:bodyPr/>
          <a:lstStyle>
            <a:lvl1pPr>
              <a:defRPr/>
            </a:lvl1pPr>
          </a:lstStyle>
          <a:p>
            <a:fld id="{E457A5DA-D363-4ECF-B18E-46ECFF4DF072}"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4113BEB-B52D-43EA-AADF-8D6F71DBBB2F}" type="datetime1">
              <a:rPr lang="en-US" altLang="en-US" smtClean="0"/>
              <a:pPr/>
              <a:t>4/19/2023</a:t>
            </a:fld>
            <a:endParaRPr lang="en-US" altLang="en-US"/>
          </a:p>
        </p:txBody>
      </p:sp>
      <p:sp>
        <p:nvSpPr>
          <p:cNvPr id="6" name="Footer Placeholder 5"/>
          <p:cNvSpPr>
            <a:spLocks noGrp="1"/>
          </p:cNvSpPr>
          <p:nvPr>
            <p:ph type="ftr" sz="quarter" idx="11"/>
          </p:nvPr>
        </p:nvSpPr>
        <p:spPr/>
        <p:txBody>
          <a:bodyPr/>
          <a:lstStyle>
            <a:lvl1pPr>
              <a:defRPr/>
            </a:lvl1pPr>
          </a:lstStyle>
          <a:p>
            <a:r>
              <a:rPr lang="en-US" altLang="en-US"/>
              <a:t>Health Information management PST_5</a:t>
            </a:r>
          </a:p>
        </p:txBody>
      </p:sp>
      <p:sp>
        <p:nvSpPr>
          <p:cNvPr id="7" name="Slide Number Placeholder 6"/>
          <p:cNvSpPr>
            <a:spLocks noGrp="1"/>
          </p:cNvSpPr>
          <p:nvPr>
            <p:ph type="sldNum" sz="quarter" idx="12"/>
          </p:nvPr>
        </p:nvSpPr>
        <p:spPr/>
        <p:txBody>
          <a:bodyPr/>
          <a:lstStyle>
            <a:lvl1pPr>
              <a:defRPr/>
            </a:lvl1pPr>
          </a:lstStyle>
          <a:p>
            <a:fld id="{DF771195-4E64-48EC-B35E-BD2C1F878469}"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6AB05A90-25E3-4FE4-A597-B086CF8CA3A5}" type="datetime1">
              <a:rPr lang="en-US" altLang="en-US" smtClean="0"/>
              <a:pPr/>
              <a:t>4/19/2023</a:t>
            </a:fld>
            <a:endParaRPr lang="en-US" altLang="en-US"/>
          </a:p>
        </p:txBody>
      </p:sp>
      <p:sp>
        <p:nvSpPr>
          <p:cNvPr id="6" name="Footer Placeholder 5"/>
          <p:cNvSpPr>
            <a:spLocks noGrp="1"/>
          </p:cNvSpPr>
          <p:nvPr>
            <p:ph type="ftr" sz="quarter" idx="11"/>
          </p:nvPr>
        </p:nvSpPr>
        <p:spPr/>
        <p:txBody>
          <a:bodyPr/>
          <a:lstStyle>
            <a:lvl1pPr>
              <a:defRPr/>
            </a:lvl1pPr>
          </a:lstStyle>
          <a:p>
            <a:r>
              <a:rPr lang="en-US" altLang="en-US"/>
              <a:t>Health Information management PST_5</a:t>
            </a:r>
          </a:p>
        </p:txBody>
      </p:sp>
      <p:sp>
        <p:nvSpPr>
          <p:cNvPr id="7" name="Slide Number Placeholder 6"/>
          <p:cNvSpPr>
            <a:spLocks noGrp="1"/>
          </p:cNvSpPr>
          <p:nvPr>
            <p:ph type="sldNum" sz="quarter" idx="12"/>
          </p:nvPr>
        </p:nvSpPr>
        <p:spPr/>
        <p:txBody>
          <a:bodyPr/>
          <a:lstStyle>
            <a:lvl1pPr>
              <a:defRPr/>
            </a:lvl1pPr>
          </a:lstStyle>
          <a:p>
            <a:fld id="{76B8B288-355C-4297-9D3C-CB0DB6670C13}"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483"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484"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fld id="{B9FB6B86-E43B-496D-9FB5-D7C3DA6CDA94}" type="datetime1">
              <a:rPr lang="en-US" altLang="en-US" smtClean="0"/>
              <a:pPr/>
              <a:t>4/19/2023</a:t>
            </a:fld>
            <a:endParaRPr lang="en-US" altLang="en-US"/>
          </a:p>
        </p:txBody>
      </p:sp>
      <p:sp>
        <p:nvSpPr>
          <p:cNvPr id="2048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r>
              <a:rPr lang="en-US" altLang="en-US"/>
              <a:t>Health Information management PST_5</a:t>
            </a:r>
          </a:p>
        </p:txBody>
      </p:sp>
      <p:sp>
        <p:nvSpPr>
          <p:cNvPr id="20486"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48685905-E560-4664-BD7B-289F27F7FFFF}" type="slidenum">
              <a:rPr lang="en-US" altLang="en-US"/>
              <a:pPr/>
              <a:t>‹#›</a:t>
            </a:fld>
            <a:endParaRPr lang="en-US" altLang="en-US"/>
          </a:p>
        </p:txBody>
      </p:sp>
      <p:sp>
        <p:nvSpPr>
          <p:cNvPr id="20487"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a:p>
        </p:txBody>
      </p:sp>
      <p:sp>
        <p:nvSpPr>
          <p:cNvPr id="20488"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Times New Roman" pitchFamily="18" charset="0"/>
                <a:cs typeface="Times New Roman" pitchFamily="18" charset="0"/>
              </a:rPr>
              <a:t>Introduction to HIMS</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r>
              <a:rPr lang="en-GB" sz="4000" b="1" dirty="0">
                <a:solidFill>
                  <a:prstClr val="black"/>
                </a:solidFill>
                <a:latin typeface="Times New Roman" pitchFamily="18" charset="0"/>
                <a:ea typeface="+mj-ea"/>
                <a:cs typeface="Times New Roman" pitchFamily="18" charset="0"/>
              </a:rPr>
              <a:t>Instructor: </a:t>
            </a:r>
            <a:r>
              <a:rPr lang="en-GB" sz="4000" b="1" dirty="0" smtClean="0">
                <a:solidFill>
                  <a:prstClr val="black"/>
                </a:solidFill>
                <a:latin typeface="Times New Roman" pitchFamily="18" charset="0"/>
                <a:ea typeface="+mj-ea"/>
                <a:cs typeface="Times New Roman" pitchFamily="18" charset="0"/>
              </a:rPr>
              <a:t>Deus N. </a:t>
            </a:r>
            <a:r>
              <a:rPr lang="en-GB" sz="4000" b="1" dirty="0" err="1" smtClean="0">
                <a:solidFill>
                  <a:prstClr val="black"/>
                </a:solidFill>
                <a:latin typeface="Times New Roman" pitchFamily="18" charset="0"/>
                <a:ea typeface="+mj-ea"/>
                <a:cs typeface="Times New Roman" pitchFamily="18" charset="0"/>
              </a:rPr>
              <a:t>Mwasote</a:t>
            </a:r>
            <a:endParaRPr lang="en-GB" sz="4000" b="1" dirty="0">
              <a:solidFill>
                <a:prstClr val="black"/>
              </a:solidFill>
              <a:latin typeface="Times New Roman" pitchFamily="18" charset="0"/>
              <a:ea typeface="+mj-ea"/>
              <a:cs typeface="Times New Roman" pitchFamily="18" charset="0"/>
            </a:endParaRPr>
          </a:p>
          <a:p>
            <a:r>
              <a:rPr lang="en-GB" sz="4000" b="1" dirty="0">
                <a:solidFill>
                  <a:prstClr val="black"/>
                </a:solidFill>
                <a:latin typeface="Times New Roman" pitchFamily="18" charset="0"/>
                <a:ea typeface="+mj-ea"/>
                <a:cs typeface="Times New Roman" pitchFamily="18" charset="0"/>
              </a:rPr>
              <a:t>© </a:t>
            </a:r>
            <a:r>
              <a:rPr lang="en-GB" sz="4000" b="1" dirty="0" smtClean="0">
                <a:solidFill>
                  <a:prstClr val="black"/>
                </a:solidFill>
                <a:latin typeface="Times New Roman" pitchFamily="18" charset="0"/>
                <a:ea typeface="+mj-ea"/>
                <a:cs typeface="Times New Roman" pitchFamily="18" charset="0"/>
              </a:rPr>
              <a:t>2023</a:t>
            </a:r>
            <a:endParaRPr lang="en-US" dirty="0">
              <a:latin typeface="Times New Roman" pitchFamily="18" charset="0"/>
              <a:cs typeface="Times New Roman" pitchFamily="18" charset="0"/>
            </a:endParaRPr>
          </a:p>
        </p:txBody>
      </p:sp>
      <p:sp>
        <p:nvSpPr>
          <p:cNvPr id="4" name="Date Placeholder 3"/>
          <p:cNvSpPr>
            <a:spLocks noGrp="1"/>
          </p:cNvSpPr>
          <p:nvPr>
            <p:ph type="dt" sz="half" idx="2"/>
          </p:nvPr>
        </p:nvSpPr>
        <p:spPr/>
        <p:txBody>
          <a:bodyPr/>
          <a:lstStyle/>
          <a:p>
            <a:fld id="{F1BB1E84-1426-4CF5-9C63-6BE5D184D273}" type="datetime1">
              <a:rPr lang="en-US" altLang="en-US" smtClean="0"/>
              <a:pPr/>
              <a:t>4/19/2023</a:t>
            </a:fld>
            <a:endParaRPr lang="en-US" altLang="en-US" dirty="0"/>
          </a:p>
        </p:txBody>
      </p:sp>
      <p:sp>
        <p:nvSpPr>
          <p:cNvPr id="5" name="Slide Number Placeholder 4"/>
          <p:cNvSpPr>
            <a:spLocks noGrp="1"/>
          </p:cNvSpPr>
          <p:nvPr>
            <p:ph type="sldNum" sz="quarter" idx="4"/>
          </p:nvPr>
        </p:nvSpPr>
        <p:spPr/>
        <p:txBody>
          <a:bodyPr/>
          <a:lstStyle/>
          <a:p>
            <a:fld id="{9E98A69A-4FCE-4CAE-877C-B6B773BFCF13}" type="slidenum">
              <a:rPr lang="en-US" altLang="en-US" smtClean="0"/>
              <a:pPr/>
              <a:t>1</a:t>
            </a:fld>
            <a:endParaRPr lang="en-US" altLang="en-US"/>
          </a:p>
        </p:txBody>
      </p:sp>
      <p:sp>
        <p:nvSpPr>
          <p:cNvPr id="6" name="Footer Placeholder 5"/>
          <p:cNvSpPr>
            <a:spLocks noGrp="1"/>
          </p:cNvSpPr>
          <p:nvPr>
            <p:ph type="ftr" sz="quarter" idx="3"/>
          </p:nvPr>
        </p:nvSpPr>
        <p:spPr/>
        <p:txBody>
          <a:bodyPr/>
          <a:lstStyle/>
          <a:p>
            <a:r>
              <a:rPr lang="en-US" altLang="en-US"/>
              <a:t>Health Information management PST_5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p:txBody>
          <a:bodyPr/>
          <a:lstStyle/>
          <a:p>
            <a:r>
              <a:rPr lang="en-US" b="1" dirty="0"/>
              <a:t>Health information management (HIM)- </a:t>
            </a:r>
            <a:r>
              <a:rPr lang="en-US" dirty="0"/>
              <a:t>deals largely with patient or individual health-related data. </a:t>
            </a:r>
          </a:p>
          <a:p>
            <a:r>
              <a:rPr lang="en-US" b="1" dirty="0"/>
              <a:t>Health information systems (HIS)- </a:t>
            </a:r>
            <a:r>
              <a:rPr lang="en-US" dirty="0"/>
              <a:t>capture, store, manage, or transmit information related to the health of individuals or the activities of an organization that work within the health sector </a:t>
            </a:r>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a:t>Health Information management PST_5</a:t>
            </a:r>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10</a:t>
            </a:fld>
            <a:endParaRPr lang="en-US" altLang="en-US"/>
          </a:p>
        </p:txBody>
      </p:sp>
    </p:spTree>
    <p:custDataLst>
      <p:tags r:id="rId1"/>
    </p:custDataLst>
    <p:extLst>
      <p:ext uri="{BB962C8B-B14F-4D97-AF65-F5344CB8AC3E}">
        <p14:creationId xmlns:p14="http://schemas.microsoft.com/office/powerpoint/2010/main" val="3791001208"/>
      </p:ext>
    </p:extLst>
  </p:cSld>
  <p:clrMapOvr>
    <a:masterClrMapping/>
  </p:clrMapOvr>
  <mc:AlternateContent xmlns:mc="http://schemas.openxmlformats.org/markup-compatibility/2006" xmlns:p14="http://schemas.microsoft.com/office/powerpoint/2010/main">
    <mc:Choice Requires="p14">
      <p:transition spd="slow" p14:dur="2000" advTm="35087"/>
    </mc:Choice>
    <mc:Fallback xmlns="">
      <p:transition spd="slow" advTm="350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Health planners and decision-makers need different kinds of information including:-</a:t>
            </a:r>
          </a:p>
          <a:p>
            <a:pPr>
              <a:buFont typeface="Courier New" panose="02070309020205020404" pitchFamily="49" charset="0"/>
              <a:buChar char="o"/>
            </a:pPr>
            <a:r>
              <a:rPr lang="en-US" sz="2400" b="1" dirty="0"/>
              <a:t>Health determinants</a:t>
            </a:r>
            <a:r>
              <a:rPr lang="en-US" sz="2400" dirty="0"/>
              <a:t>: socioeconomic factors, environmental factors, behavioral factors, genetic factors and the contextual environments within which the health system operates. </a:t>
            </a:r>
          </a:p>
          <a:p>
            <a:pPr>
              <a:buFont typeface="Courier New" panose="02070309020205020404" pitchFamily="49" charset="0"/>
              <a:buChar char="o"/>
            </a:pPr>
            <a:r>
              <a:rPr lang="en-US" sz="2400" b="1" dirty="0"/>
              <a:t>Inputs to the health system and related processes</a:t>
            </a:r>
            <a:r>
              <a:rPr lang="en-US" sz="2400" dirty="0"/>
              <a:t>: policy and organization, health infrastructure, facilities and equipment, costs, human and financial resources and health information systems. </a:t>
            </a:r>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a:t>Health Information management PST_5</a:t>
            </a:r>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11</a:t>
            </a:fld>
            <a:endParaRPr lang="en-US" altLang="en-US"/>
          </a:p>
        </p:txBody>
      </p:sp>
    </p:spTree>
    <p:custDataLst>
      <p:tags r:id="rId1"/>
    </p:custDataLst>
    <p:extLst>
      <p:ext uri="{BB962C8B-B14F-4D97-AF65-F5344CB8AC3E}">
        <p14:creationId xmlns:p14="http://schemas.microsoft.com/office/powerpoint/2010/main" val="1182454841"/>
      </p:ext>
    </p:extLst>
  </p:cSld>
  <p:clrMapOvr>
    <a:masterClrMapping/>
  </p:clrMapOvr>
  <mc:AlternateContent xmlns:mc="http://schemas.openxmlformats.org/markup-compatibility/2006" xmlns:p14="http://schemas.microsoft.com/office/powerpoint/2010/main">
    <mc:Choice Requires="p14">
      <p:transition spd="slow" p14:dur="2000" advTm="92544"/>
    </mc:Choice>
    <mc:Fallback xmlns="">
      <p:transition spd="slow" advTm="925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Definitions of Terms </a:t>
            </a:r>
            <a:endParaRPr lang="en-US" b="1" dirty="0"/>
          </a:p>
        </p:txBody>
      </p:sp>
      <p:sp>
        <p:nvSpPr>
          <p:cNvPr id="3" name="Content Placeholder 2"/>
          <p:cNvSpPr>
            <a:spLocks noGrp="1"/>
          </p:cNvSpPr>
          <p:nvPr>
            <p:ph idx="1"/>
          </p:nvPr>
        </p:nvSpPr>
        <p:spPr/>
        <p:txBody>
          <a:bodyPr/>
          <a:lstStyle/>
          <a:p>
            <a:r>
              <a:rPr lang="en-US" b="1" u="sng" dirty="0">
                <a:latin typeface="Times New Roman" pitchFamily="18" charset="0"/>
                <a:cs typeface="Times New Roman" pitchFamily="18" charset="0"/>
              </a:rPr>
              <a:t>Information</a:t>
            </a:r>
            <a:r>
              <a:rPr lang="en-US" dirty="0">
                <a:latin typeface="Times New Roman" pitchFamily="18" charset="0"/>
                <a:cs typeface="Times New Roman" pitchFamily="18" charset="0"/>
              </a:rPr>
              <a:t>: knowledge obtained from investigation, study, or instruction </a:t>
            </a:r>
          </a:p>
          <a:p>
            <a:r>
              <a:rPr lang="en-US" b="1" u="sng" dirty="0">
                <a:latin typeface="Times New Roman" pitchFamily="18" charset="0"/>
                <a:cs typeface="Times New Roman" pitchFamily="18" charset="0"/>
              </a:rPr>
              <a:t>Information systems: </a:t>
            </a:r>
            <a:r>
              <a:rPr lang="en-US" dirty="0">
                <a:latin typeface="Times New Roman" pitchFamily="18" charset="0"/>
                <a:cs typeface="Times New Roman" pitchFamily="18" charset="0"/>
              </a:rPr>
              <a:t>Information systems is defined as the process of and tools for storing, managing, using and gathering of data and communications in an organization</a:t>
            </a:r>
          </a:p>
        </p:txBody>
      </p:sp>
      <p:sp>
        <p:nvSpPr>
          <p:cNvPr id="4" name="Date Placeholder 3"/>
          <p:cNvSpPr>
            <a:spLocks noGrp="1"/>
          </p:cNvSpPr>
          <p:nvPr>
            <p:ph type="dt" sz="half" idx="10"/>
          </p:nvPr>
        </p:nvSpPr>
        <p:spPr/>
        <p:txBody>
          <a:bodyPr/>
          <a:lstStyle/>
          <a:p>
            <a:fld id="{FED782E7-FDAF-41E3-8BB7-3ACCAAD1836E}"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a:t>Health Information management PST_5</a:t>
            </a:r>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2</a:t>
            </a:fld>
            <a:endParaRPr lang="en-US" alt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6905"/>
    </mc:Choice>
    <mc:Fallback xmlns="">
      <p:transition spd="slow" advTm="969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Pharmacist  require access to various data including</a:t>
            </a:r>
            <a:endParaRPr lang="en-US" dirty="0"/>
          </a:p>
        </p:txBody>
      </p:sp>
      <p:sp>
        <p:nvSpPr>
          <p:cNvPr id="3" name="Content Placeholder 2"/>
          <p:cNvSpPr>
            <a:spLocks noGrp="1"/>
          </p:cNvSpPr>
          <p:nvPr>
            <p:ph idx="1"/>
          </p:nvPr>
        </p:nvSpPr>
        <p:spPr/>
        <p:txBody>
          <a:bodyPr/>
          <a:lstStyle/>
          <a:p>
            <a:r>
              <a:rPr lang="en-US" dirty="0"/>
              <a:t>Patient Health Information: Pharmacists require access to a patient's medical history, including any underlying health conditions, allergies, and previous medication use. This information helps pharmacists to determine the appropriateness of medication therapy, identify potential drug interactions and adverse effects, and adjust medication doses as necessary</a:t>
            </a:r>
            <a:r>
              <a:rPr lang="en-US" dirty="0" smtClean="0"/>
              <a:t>..</a:t>
            </a:r>
            <a:endParaRPr lang="en-US" dirty="0"/>
          </a:p>
          <a:p>
            <a:endParaRPr lang="en-US" dirty="0"/>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smtClean="0"/>
              <a:t>Health Information management PST_5</a:t>
            </a:r>
            <a:endParaRPr lang="en-US" altLang="en-US"/>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3</a:t>
            </a:fld>
            <a:endParaRPr lang="en-US" altLang="en-US"/>
          </a:p>
        </p:txBody>
      </p:sp>
    </p:spTree>
    <p:extLst>
      <p:ext uri="{BB962C8B-B14F-4D97-AF65-F5344CB8AC3E}">
        <p14:creationId xmlns:p14="http://schemas.microsoft.com/office/powerpoint/2010/main" val="2639044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Pharmacist </a:t>
            </a:r>
            <a:r>
              <a:rPr lang="en-US" dirty="0" err="1" smtClean="0"/>
              <a:t>datas</a:t>
            </a:r>
            <a:r>
              <a:rPr lang="en-US" dirty="0" smtClean="0"/>
              <a:t>;</a:t>
            </a:r>
            <a:endParaRPr lang="en-US" dirty="0"/>
          </a:p>
        </p:txBody>
      </p:sp>
      <p:sp>
        <p:nvSpPr>
          <p:cNvPr id="3" name="Content Placeholder 2"/>
          <p:cNvSpPr>
            <a:spLocks noGrp="1"/>
          </p:cNvSpPr>
          <p:nvPr>
            <p:ph idx="1"/>
          </p:nvPr>
        </p:nvSpPr>
        <p:spPr/>
        <p:txBody>
          <a:bodyPr/>
          <a:lstStyle/>
          <a:p>
            <a:endParaRPr lang="en-US" dirty="0"/>
          </a:p>
          <a:p>
            <a:r>
              <a:rPr lang="en-US" dirty="0"/>
              <a:t>Medication Information: Pharmacists need access to accurate and up-to-date information about medications, including their indications, contraindications, dosages, and potential side effects. This information helps pharmacists to select the most appropriate medication for a patient's condition, counsel patients on medication use, and monitor patients for any adverse effects</a:t>
            </a:r>
            <a:r>
              <a:rPr lang="en-US" dirty="0" smtClean="0"/>
              <a:t>.</a:t>
            </a:r>
            <a:endParaRPr lang="en-US" dirty="0"/>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smtClean="0"/>
              <a:t>Health Information management PST_5</a:t>
            </a:r>
            <a:endParaRPr lang="en-US" altLang="en-US"/>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4</a:t>
            </a:fld>
            <a:endParaRPr lang="en-US" altLang="en-US"/>
          </a:p>
        </p:txBody>
      </p:sp>
    </p:spTree>
    <p:extLst>
      <p:ext uri="{BB962C8B-B14F-4D97-AF65-F5344CB8AC3E}">
        <p14:creationId xmlns:p14="http://schemas.microsoft.com/office/powerpoint/2010/main" val="3098133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Prescription Information: Pharmacists require access to prescription information, including the name of the prescriber, the medication prescribed, the dosage, and the instructions for use. This information helps pharmacists to verify the accuracy of the prescription, ensure that the medication is appropriate for the patient's condition, and provide appropriate counseling to patients.</a:t>
            </a:r>
          </a:p>
          <a:p>
            <a:endParaRPr lang="en-US" dirty="0"/>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smtClean="0"/>
              <a:t>Health Information management PST_5</a:t>
            </a:r>
            <a:endParaRPr lang="en-US" altLang="en-US"/>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5</a:t>
            </a:fld>
            <a:endParaRPr lang="en-US" altLang="en-US"/>
          </a:p>
        </p:txBody>
      </p:sp>
    </p:spTree>
    <p:extLst>
      <p:ext uri="{BB962C8B-B14F-4D97-AF65-F5344CB8AC3E}">
        <p14:creationId xmlns:p14="http://schemas.microsoft.com/office/powerpoint/2010/main" val="2452306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Drug Utilization Data: Pharmacists may also require access to data on drug utilization, including prescribing patterns, medication adherence rates, and drug costs. This information helps pharmacists to identify areas for improvement in medication therapy, develop cost-effective treatment plans, and monitor the effectiveness of medication therapy over time.</a:t>
            </a:r>
          </a:p>
          <a:p>
            <a:endParaRPr lang="en-US" dirty="0"/>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smtClean="0"/>
              <a:t>Health Information management PST_5</a:t>
            </a:r>
            <a:endParaRPr lang="en-US" altLang="en-US"/>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6</a:t>
            </a:fld>
            <a:endParaRPr lang="en-US" altLang="en-US"/>
          </a:p>
        </p:txBody>
      </p:sp>
    </p:spTree>
    <p:extLst>
      <p:ext uri="{BB962C8B-B14F-4D97-AF65-F5344CB8AC3E}">
        <p14:creationId xmlns:p14="http://schemas.microsoft.com/office/powerpoint/2010/main" val="3052345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Coont</a:t>
            </a:r>
            <a:r>
              <a:rPr lang="en-US" dirty="0" smtClean="0"/>
              <a:t>…</a:t>
            </a:r>
            <a:endParaRPr lang="en-US" dirty="0"/>
          </a:p>
        </p:txBody>
      </p:sp>
      <p:sp>
        <p:nvSpPr>
          <p:cNvPr id="3" name="Content Placeholder 2"/>
          <p:cNvSpPr>
            <a:spLocks noGrp="1"/>
          </p:cNvSpPr>
          <p:nvPr>
            <p:ph idx="1"/>
          </p:nvPr>
        </p:nvSpPr>
        <p:spPr/>
        <p:txBody>
          <a:bodyPr/>
          <a:lstStyle/>
          <a:p>
            <a:r>
              <a:rPr lang="en-US" dirty="0"/>
              <a:t>Regulatory and Safety Information: Pharmacists also require access to regulatory and safety information related to medications, including information about drug recalls, drug interactions, and adverse drug events. This information helps pharmacists to stay informed about potential safety issues with medications and take appropriate action to minimize risks to patient health</a:t>
            </a:r>
          </a:p>
          <a:p>
            <a:endParaRPr lang="en-US" dirty="0"/>
          </a:p>
        </p:txBody>
      </p:sp>
      <p:sp>
        <p:nvSpPr>
          <p:cNvPr id="4" name="Date Placeholder 3"/>
          <p:cNvSpPr>
            <a:spLocks noGrp="1"/>
          </p:cNvSpPr>
          <p:nvPr>
            <p:ph type="dt" sz="half" idx="10"/>
          </p:nvPr>
        </p:nvSpPr>
        <p:spPr/>
        <p:txBody>
          <a:bodyPr/>
          <a:lstStyle/>
          <a:p>
            <a:fld id="{4E1026C6-5BBF-4A6D-96A8-4F12CEBC4BD4}"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smtClean="0"/>
              <a:t>Health Information management PST_5</a:t>
            </a:r>
            <a:endParaRPr lang="en-US" altLang="en-US"/>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7</a:t>
            </a:fld>
            <a:endParaRPr lang="en-US" altLang="en-US"/>
          </a:p>
        </p:txBody>
      </p:sp>
    </p:spTree>
    <p:extLst>
      <p:ext uri="{BB962C8B-B14F-4D97-AF65-F5344CB8AC3E}">
        <p14:creationId xmlns:p14="http://schemas.microsoft.com/office/powerpoint/2010/main" val="558742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Definitions </a:t>
            </a:r>
            <a:endParaRPr lang="en-US" b="1" dirty="0"/>
          </a:p>
        </p:txBody>
      </p:sp>
      <p:sp>
        <p:nvSpPr>
          <p:cNvPr id="3" name="Content Placeholder 2"/>
          <p:cNvSpPr>
            <a:spLocks noGrp="1"/>
          </p:cNvSpPr>
          <p:nvPr>
            <p:ph idx="1"/>
          </p:nvPr>
        </p:nvSpPr>
        <p:spPr/>
        <p:txBody>
          <a:bodyPr/>
          <a:lstStyle/>
          <a:p>
            <a:r>
              <a:rPr lang="en-US" b="1" dirty="0">
                <a:latin typeface="Times New Roman" pitchFamily="18" charset="0"/>
                <a:cs typeface="Times New Roman" pitchFamily="18" charset="0"/>
              </a:rPr>
              <a:t>Information technology: </a:t>
            </a:r>
            <a:r>
              <a:rPr lang="en-US" dirty="0">
                <a:latin typeface="Times New Roman" pitchFamily="18" charset="0"/>
                <a:cs typeface="Times New Roman" pitchFamily="18" charset="0"/>
              </a:rPr>
              <a:t>is the use of any computers, storage, networking and other physical devices, infrastructure and processes to create, process, store, secure and exchange all forms of electronic data.</a:t>
            </a:r>
          </a:p>
        </p:txBody>
      </p:sp>
      <p:sp>
        <p:nvSpPr>
          <p:cNvPr id="4" name="Date Placeholder 3"/>
          <p:cNvSpPr>
            <a:spLocks noGrp="1"/>
          </p:cNvSpPr>
          <p:nvPr>
            <p:ph type="dt" sz="half" idx="10"/>
          </p:nvPr>
        </p:nvSpPr>
        <p:spPr/>
        <p:txBody>
          <a:bodyPr/>
          <a:lstStyle/>
          <a:p>
            <a:fld id="{1E0CC348-8041-4401-9CDA-4F1F75EB4AAD}" type="datetime1">
              <a:rPr lang="en-US" altLang="en-US" smtClean="0"/>
              <a:pPr/>
              <a:t>4/19/2023</a:t>
            </a:fld>
            <a:endParaRPr lang="en-US" altLang="en-US"/>
          </a:p>
        </p:txBody>
      </p:sp>
      <p:sp>
        <p:nvSpPr>
          <p:cNvPr id="5" name="Footer Placeholder 4"/>
          <p:cNvSpPr>
            <a:spLocks noGrp="1"/>
          </p:cNvSpPr>
          <p:nvPr>
            <p:ph type="ftr" sz="quarter" idx="11"/>
          </p:nvPr>
        </p:nvSpPr>
        <p:spPr/>
        <p:txBody>
          <a:bodyPr/>
          <a:lstStyle/>
          <a:p>
            <a:r>
              <a:rPr lang="en-US" altLang="en-US"/>
              <a:t>Health Information management PST_5</a:t>
            </a:r>
          </a:p>
        </p:txBody>
      </p:sp>
      <p:sp>
        <p:nvSpPr>
          <p:cNvPr id="6" name="Slide Number Placeholder 5"/>
          <p:cNvSpPr>
            <a:spLocks noGrp="1"/>
          </p:cNvSpPr>
          <p:nvPr>
            <p:ph type="sldNum" sz="quarter" idx="12"/>
          </p:nvPr>
        </p:nvSpPr>
        <p:spPr/>
        <p:txBody>
          <a:bodyPr/>
          <a:lstStyle/>
          <a:p>
            <a:fld id="{599CE0A6-74C4-4DED-9B70-1CAB7570F351}" type="slidenum">
              <a:rPr lang="en-US" altLang="en-US" smtClean="0"/>
              <a:pPr/>
              <a:t>8</a:t>
            </a:fld>
            <a:endParaRPr lang="en-US" alt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3440"/>
    </mc:Choice>
    <mc:Fallback xmlns="">
      <p:transition spd="slow" advTm="434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Times New Roman" pitchFamily="18" charset="0"/>
                <a:cs typeface="Times New Roman" pitchFamily="18" charset="0"/>
              </a:rPr>
              <a:t>Definitions </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b="1" dirty="0">
                <a:latin typeface="Times New Roman" pitchFamily="18" charset="0"/>
                <a:cs typeface="Times New Roman" pitchFamily="18" charset="0"/>
              </a:rPr>
              <a:t>Health information management system (HMIS) </a:t>
            </a:r>
            <a:r>
              <a:rPr lang="en-US" dirty="0">
                <a:latin typeface="Times New Roman" pitchFamily="18" charset="0"/>
                <a:cs typeface="Times New Roman" pitchFamily="18" charset="0"/>
              </a:rPr>
              <a:t>- is An organized data collection, processing and reporting system specifically designed to support </a:t>
            </a:r>
            <a:r>
              <a:rPr lang="en-US" b="1" u="sng" dirty="0">
                <a:latin typeface="Times New Roman" pitchFamily="18" charset="0"/>
                <a:cs typeface="Times New Roman" pitchFamily="18" charset="0"/>
              </a:rPr>
              <a:t>planning</a:t>
            </a:r>
            <a:r>
              <a:rPr lang="en-US" dirty="0">
                <a:latin typeface="Times New Roman" pitchFamily="18" charset="0"/>
                <a:cs typeface="Times New Roman" pitchFamily="18" charset="0"/>
              </a:rPr>
              <a:t>, </a:t>
            </a:r>
            <a:r>
              <a:rPr lang="en-US" b="1" u="sng" dirty="0">
                <a:latin typeface="Times New Roman" pitchFamily="18" charset="0"/>
                <a:cs typeface="Times New Roman" pitchFamily="18" charset="0"/>
              </a:rPr>
              <a:t>management</a:t>
            </a:r>
            <a:r>
              <a:rPr lang="en-US" dirty="0">
                <a:latin typeface="Times New Roman" pitchFamily="18" charset="0"/>
                <a:cs typeface="Times New Roman" pitchFamily="18" charset="0"/>
              </a:rPr>
              <a:t>, and </a:t>
            </a:r>
            <a:r>
              <a:rPr lang="en-US" b="1" u="sng" dirty="0">
                <a:latin typeface="Times New Roman" pitchFamily="18" charset="0"/>
                <a:cs typeface="Times New Roman" pitchFamily="18" charset="0"/>
              </a:rPr>
              <a:t>decision making </a:t>
            </a:r>
            <a:r>
              <a:rPr lang="en-US" dirty="0">
                <a:latin typeface="Times New Roman" pitchFamily="18" charset="0"/>
                <a:cs typeface="Times New Roman" pitchFamily="18" charset="0"/>
              </a:rPr>
              <a:t>in health facilities and organizations.</a:t>
            </a:r>
          </a:p>
          <a:p>
            <a:r>
              <a:rPr lang="en-US" dirty="0">
                <a:latin typeface="Times New Roman" pitchFamily="18" charset="0"/>
                <a:cs typeface="Times New Roman" pitchFamily="18" charset="0"/>
              </a:rPr>
              <a:t>It involve processing of health information through computers to manage and support managerial decisions</a:t>
            </a:r>
          </a:p>
        </p:txBody>
      </p:sp>
      <p:sp>
        <p:nvSpPr>
          <p:cNvPr id="4" name="Date Placeholder 3"/>
          <p:cNvSpPr>
            <a:spLocks noGrp="1"/>
          </p:cNvSpPr>
          <p:nvPr>
            <p:ph type="dt" sz="half" idx="10"/>
          </p:nvPr>
        </p:nvSpPr>
        <p:spPr/>
        <p:txBody>
          <a:bodyPr/>
          <a:lstStyle/>
          <a:p>
            <a:fld id="{E65484B6-CAEE-4A36-97FB-9F8024737509}" type="datetime1">
              <a:rPr lang="en-US" altLang="en-US" smtClean="0"/>
              <a:pPr/>
              <a:t>4/19/2023</a:t>
            </a:fld>
            <a:endParaRPr lang="en-US" altLang="en-US"/>
          </a:p>
        </p:txBody>
      </p:sp>
      <p:sp>
        <p:nvSpPr>
          <p:cNvPr id="5" name="Slide Number Placeholder 4"/>
          <p:cNvSpPr>
            <a:spLocks noGrp="1"/>
          </p:cNvSpPr>
          <p:nvPr>
            <p:ph type="sldNum" sz="quarter" idx="12"/>
          </p:nvPr>
        </p:nvSpPr>
        <p:spPr/>
        <p:txBody>
          <a:bodyPr/>
          <a:lstStyle/>
          <a:p>
            <a:fld id="{599CE0A6-74C4-4DED-9B70-1CAB7570F351}" type="slidenum">
              <a:rPr lang="en-US" altLang="en-US" smtClean="0"/>
              <a:pPr/>
              <a:t>9</a:t>
            </a:fld>
            <a:endParaRPr lang="en-US" altLang="en-US"/>
          </a:p>
        </p:txBody>
      </p:sp>
      <p:sp>
        <p:nvSpPr>
          <p:cNvPr id="6" name="Footer Placeholder 5"/>
          <p:cNvSpPr>
            <a:spLocks noGrp="1"/>
          </p:cNvSpPr>
          <p:nvPr>
            <p:ph type="ftr" sz="quarter" idx="11"/>
          </p:nvPr>
        </p:nvSpPr>
        <p:spPr/>
        <p:txBody>
          <a:bodyPr/>
          <a:lstStyle/>
          <a:p>
            <a:r>
              <a:rPr lang="en-US" altLang="en-US"/>
              <a:t>Health Information management PST_5</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01908"/>
    </mc:Choice>
    <mc:Fallback xmlns="">
      <p:transition spd="slow" advTm="1019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7|3.6|31.6"/>
</p:tagLst>
</file>

<file path=ppt/tags/tag2.xml><?xml version="1.0" encoding="utf-8"?>
<p:tagLst xmlns:a="http://schemas.openxmlformats.org/drawingml/2006/main" xmlns:r="http://schemas.openxmlformats.org/officeDocument/2006/relationships" xmlns:p="http://schemas.openxmlformats.org/presentationml/2006/main">
  <p:tag name="TIMING" val="|1.7"/>
</p:tagLst>
</file>

<file path=ppt/tags/tag3.xml><?xml version="1.0" encoding="utf-8"?>
<p:tagLst xmlns:a="http://schemas.openxmlformats.org/drawingml/2006/main" xmlns:r="http://schemas.openxmlformats.org/officeDocument/2006/relationships" xmlns:p="http://schemas.openxmlformats.org/presentationml/2006/main">
  <p:tag name="TIMING" val="|1.1|51.3"/>
</p:tagLst>
</file>

<file path=ppt/tags/tag4.xml><?xml version="1.0" encoding="utf-8"?>
<p:tagLst xmlns:a="http://schemas.openxmlformats.org/drawingml/2006/main" xmlns:r="http://schemas.openxmlformats.org/officeDocument/2006/relationships" xmlns:p="http://schemas.openxmlformats.org/presentationml/2006/main">
  <p:tag name="TIMING" val="|1.2|16.3"/>
</p:tagLst>
</file>

<file path=ppt/tags/tag5.xml><?xml version="1.0" encoding="utf-8"?>
<p:tagLst xmlns:a="http://schemas.openxmlformats.org/drawingml/2006/main" xmlns:r="http://schemas.openxmlformats.org/officeDocument/2006/relationships" xmlns:p="http://schemas.openxmlformats.org/presentationml/2006/main">
  <p:tag name="TIMING" val="|0.9|16.9|36.7"/>
</p:tagLst>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TotalTime>
  <Words>563</Words>
  <Application>Microsoft Office PowerPoint</Application>
  <PresentationFormat>On-screen Show (4:3)</PresentationFormat>
  <Paragraphs>60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Edge</vt:lpstr>
      <vt:lpstr>Introduction to HIMS</vt:lpstr>
      <vt:lpstr>Definitions of Terms </vt:lpstr>
      <vt:lpstr>Pharmacist  require access to various data including</vt:lpstr>
      <vt:lpstr>Pharmacist datas;</vt:lpstr>
      <vt:lpstr>PowerPoint Presentation</vt:lpstr>
      <vt:lpstr>Cont..</vt:lpstr>
      <vt:lpstr>Coont…</vt:lpstr>
      <vt:lpstr>Definitions </vt:lpstr>
      <vt:lpstr>Definitions </vt:lpstr>
      <vt:lpstr>Definitions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INFORMATION MANAGEMENT (HMIS)</dc:title>
  <dc:creator>Admission Officer</dc:creator>
  <cp:lastModifiedBy>deu$</cp:lastModifiedBy>
  <cp:revision>108</cp:revision>
  <dcterms:created xsi:type="dcterms:W3CDTF">2006-08-16T00:00:00Z</dcterms:created>
  <dcterms:modified xsi:type="dcterms:W3CDTF">2023-04-19T08:19:16Z</dcterms:modified>
</cp:coreProperties>
</file>